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ak2+WMy3ZPnXpHyO8cVRScB6t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946044D-384E-4F57-80CD-FEBA45A1AAE1}">
  <a:tblStyle styleId="{8946044D-384E-4F57-80CD-FEBA45A1AAE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6574ae459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g6574ae459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c6bba96e6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g6c6bba96e6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c6bba96e6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g6c6bba96e6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c6bba96e6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g6c6bba96e6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6c6bba96e6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g6c6bba96e6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6c6bba96e6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g6c6bba96e6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6c6bba96e6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g6c6bba96e6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Google Shape;84;g6574ae459e_0_0"/>
          <p:cNvGraphicFramePr/>
          <p:nvPr/>
        </p:nvGraphicFramePr>
        <p:xfrm>
          <a:off x="25" y="-72100"/>
          <a:ext cx="9143975" cy="6900220"/>
        </p:xfrm>
        <a:graphic>
          <a:graphicData uri="http://schemas.openxmlformats.org/drawingml/2006/table">
            <a:tbl>
              <a:tblPr>
                <a:noFill/>
                <a:tableStyleId>{8946044D-384E-4F57-80CD-FEBA45A1AAE1}</a:tableStyleId>
              </a:tblPr>
              <a:tblGrid>
                <a:gridCol w="455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8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u="sng" strike="noStrike" cap="none"/>
                    </a:p>
                  </a:txBody>
                  <a:tcPr marL="91425" marR="91425" marT="91425" marB="91425"/>
                </a:tc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strike="noStrike" cap="none"/>
                        <a:t>P</a:t>
                      </a:r>
                      <a:r>
                        <a:rPr lang="en-GB" sz="900" u="sng"/>
                        <a:t>SH</a:t>
                      </a:r>
                      <a:r>
                        <a:rPr lang="en-GB" sz="900" u="sng" strike="noStrike" cap="none"/>
                        <a:t>E Overview</a:t>
                      </a:r>
                      <a:endParaRPr sz="9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strike="noStrike" cap="none"/>
                        <a:t>Term</a:t>
                      </a:r>
                      <a:endParaRPr sz="9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strike="noStrike" cap="none"/>
                        <a:t>Autumn</a:t>
                      </a:r>
                      <a:endParaRPr sz="900" u="sng" strike="noStrike" cap="none"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strike="noStrike" cap="none"/>
                        <a:t>Spring</a:t>
                      </a:r>
                      <a:endParaRPr sz="900" u="sng" strike="noStrike" cap="none"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strike="noStrike" cap="none"/>
                        <a:t>Summer</a:t>
                      </a:r>
                      <a:endParaRPr sz="900" u="sng" strike="noStrike" cap="none"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endParaRPr sz="9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strike="noStrike" cap="none"/>
                        <a:t>Health and wellbeing</a:t>
                      </a:r>
                      <a:endParaRPr sz="9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strike="noStrike" cap="none"/>
                        <a:t>Relationships</a:t>
                      </a:r>
                      <a:endParaRPr sz="9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sng" strike="noStrike" cap="none"/>
                        <a:t>Wider world </a:t>
                      </a:r>
                      <a:endParaRPr sz="9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sng" strike="noStrike" cap="none">
                          <a:solidFill>
                            <a:schemeClr val="dk1"/>
                          </a:solidFill>
                        </a:rPr>
                        <a:t>Topic</a:t>
                      </a:r>
                      <a:endParaRPr sz="11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strike="noStrike" cap="none"/>
                        <a:t>Growing and changing</a:t>
                      </a:r>
                      <a:endParaRPr sz="10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strike="noStrike" cap="none"/>
                        <a:t>Keeping Safe</a:t>
                      </a:r>
                      <a:endParaRPr sz="10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strike="noStrike" cap="none"/>
                        <a:t>Feelings and emotions</a:t>
                      </a:r>
                      <a:endParaRPr sz="10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strike="noStrike" cap="none"/>
                        <a:t>Healthy relationships</a:t>
                      </a:r>
                      <a:endParaRPr sz="10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strike="noStrike" cap="none"/>
                        <a:t>Valuing difference</a:t>
                      </a:r>
                      <a:endParaRPr sz="10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lang="en-GB" sz="1000" u="none" strike="noStrike" cap="none">
                          <a:solidFill>
                            <a:schemeClr val="dk1"/>
                          </a:solidFill>
                        </a:rPr>
                        <a:t>Rights and responsibilities</a:t>
                      </a:r>
                      <a:endParaRPr sz="10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none" strike="noStrike" cap="none"/>
                        <a:t>Year 1</a:t>
                      </a:r>
                      <a:endParaRPr sz="9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Recognising what they are good at; setting goals. Change and loss and how it feels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Keeping safe around household products; how to ask for help if worried about something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Recognising feelings in self and others; sharing feelings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Secrets and keeping safe; special people in their lives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Respecting similarities and differences in others; sharing views and ideas. Family life.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Group and class rules; everybody is unique in some ways and the same in others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9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none" strike="noStrike" cap="none"/>
                        <a:t>Year 2</a:t>
                      </a:r>
                      <a:endParaRPr sz="9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Recognising what they are good at; setting goals. Growing; changing and being more independent; correct names for body parts.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Keeping safe in different situations; how to ask for help if they are worried about something; privacy in different contexts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Behaviour; bodies and feelings can be hurt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Listening to others and playing cooperatively; appropriate and inappropriate touch; teasing and bullying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Respecting similarities and differences in others; sharing views and ideas</a:t>
                      </a:r>
                      <a:r>
                        <a:rPr lang="en-GB" sz="800"/>
                        <a:t>. Family diversity (divorce).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 respecting their own and others’ needs; people who work in the community; getting help in emergencies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89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none" strike="noStrike" cap="none"/>
                        <a:t>Year 3</a:t>
                      </a:r>
                      <a:endParaRPr sz="9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Recognising what they are good at; setting goals. Describing feelings; conflicting feelings and how to manage feelings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School rules on health and safety; basic emergency aid; people who help them stay healthy and safe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Recognising feelings in others; responding to how others are feeling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Positive; healthy relationships and friendships; maintaining friendship; actions affect ourselves and others; working collaboratively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Recognising and responding to bullying. Develop sel</a:t>
                      </a:r>
                      <a:r>
                        <a:rPr lang="en-GB" sz="800"/>
                        <a:t>f respect and empathy for others.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Discuss and debate health and wellbeing issues. Being a part of the community and who works in the community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5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none" strike="noStrike" cap="none"/>
                        <a:t>Year 4</a:t>
                      </a:r>
                      <a:endParaRPr sz="9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Recognising what they are good at; setting goals. Changes that happen in life and feelings associated with change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How to keep safe in local area and online; people who help them stay healthy and safe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Keeping something confidential or secret; when to break a confidence; recognise and manage dares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Acceptable and unacceptable physical contact; solving disputes and conflicts amongst peers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Listen and respond effectively to people; share points of view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Discuss and debate health and wellbeing issues. Appreciating difference and diversity in the UK and around the world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67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none" strike="noStrike" cap="none"/>
                        <a:t>Year 5</a:t>
                      </a:r>
                      <a:endParaRPr sz="9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Intensity of feelings; managing complex feelings. Coping with change and transition; bereavement and grief. Changes </a:t>
                      </a:r>
                      <a:r>
                        <a:rPr lang="en-GB" sz="800"/>
                        <a:t>at puberty.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Strategies for managing personal safety in the local environment; online safety; including sharing images; mobile phone safety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Responding to feelings in others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Actions have consequences of actions; working collaboratively; negotiation and compromise; giving feedback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Listening to others; raise concerns and challenge . inclusivity of </a:t>
                      </a:r>
                      <a:r>
                        <a:rPr lang="en-GB" sz="800"/>
                        <a:t>difference</a:t>
                      </a:r>
                      <a:r>
                        <a:rPr lang="en-GB" sz="800" u="none" strike="noStrike" cap="none"/>
                        <a:t> (ethnicity, culture, faith belief).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Discuss and debate health and wellbeing issues. Rules and laws;anti-social behaviour; respecting differences.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89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900" u="none" strike="noStrike" cap="none"/>
                        <a:t>Year 6</a:t>
                      </a:r>
                      <a:endParaRPr sz="9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Changes at puberty; human reproduction; roles and responsibilities of parents</a:t>
                      </a:r>
                      <a:r>
                        <a:rPr lang="en-GB" sz="800"/>
                        <a:t>. Preventing unwanted pregnancy (contraception. </a:t>
                      </a:r>
                      <a:r>
                        <a:rPr lang="en-GB" sz="800" u="none" strike="noStrike" cap="none"/>
                        <a:t>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Independence; increased responsibility; keeping safe; influences on behaviour; resisting pressure; rights to protect their body. Where to get advice/ help.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Confidentiality and when to break a confidence; managing dares 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Recognising when relationships are healthy/ unhealthy (forced marriage). Acceptable and unacceptable physical touch (avoiding abuse)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50" u="none" strike="noStrike" cap="none"/>
                        <a:t>What makes people the same</a:t>
                      </a:r>
                      <a:r>
                        <a:rPr lang="en-GB" sz="750"/>
                        <a:t>/ </a:t>
                      </a:r>
                      <a:r>
                        <a:rPr lang="en-GB" sz="750" u="none" strike="noStrike" cap="none"/>
                        <a:t>different; recognising and challenging stereotypes; discrimination and bullying .</a:t>
                      </a:r>
                      <a:r>
                        <a:rPr lang="en-GB" sz="750"/>
                        <a:t>LGBT, sexial orientation and gender identification</a:t>
                      </a:r>
                      <a:endParaRPr sz="75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strike="noStrike" cap="none"/>
                        <a:t>Human rights; the rights of child; cultural practices and British law. Being critical of what is in the media .</a:t>
                      </a:r>
                      <a:endParaRPr sz="8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Google Shape;89;g6c6bba96e6_0_50"/>
          <p:cNvGraphicFramePr/>
          <p:nvPr/>
        </p:nvGraphicFramePr>
        <p:xfrm>
          <a:off x="25" y="-72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{8946044D-384E-4F57-80CD-FEBA45A1AAE1}</a:tableStyleId>
              </a:tblPr>
              <a:tblGrid>
                <a:gridCol w="742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0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8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33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sng" strike="noStrike" cap="none"/>
                    </a:p>
                  </a:txBody>
                  <a:tcPr marL="91425" marR="91425" marT="91425" marB="91425"/>
                </a:tc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1" u="sng" strike="noStrike" cap="none"/>
                        <a:t>Year 1</a:t>
                      </a:r>
                      <a:endParaRPr sz="1400" b="1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1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Term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Autumn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Spring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Summer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9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Health and wellbeing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Relationships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Wider world 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12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sng" strike="noStrike" cap="none">
                          <a:solidFill>
                            <a:schemeClr val="dk1"/>
                          </a:solidFill>
                        </a:rPr>
                        <a:t>Topic</a:t>
                      </a: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Growing and changing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Safe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Feelings and emotions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Healthy relationships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Valuing difference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solidFill>
                            <a:schemeClr val="dk1"/>
                          </a:solidFill>
                        </a:rPr>
                        <a:t>Rights and responsibilities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05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Recognising what they are good at; setting goals. Change and loss and how it feels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safe around household products; how to ask for help if worried about something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Recognising feelings in self and others; sharing feelings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Secrets and keeping safe; special people in their lives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Respecting similarities and differences in others; sharing views and ideas. Understanding the </a:t>
                      </a:r>
                      <a:r>
                        <a:rPr lang="en-GB"/>
                        <a:t>values of family life.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Group and class rules; everybody is unique in some ways and the same in others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0" name="Google Shape;90;g6c6bba96e6_0_50"/>
          <p:cNvSpPr txBox="1"/>
          <p:nvPr/>
        </p:nvSpPr>
        <p:spPr>
          <a:xfrm>
            <a:off x="455775" y="5236400"/>
            <a:ext cx="7820700" cy="7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2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Maths- Where money comes from; how to use money - saving and spending money.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95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Science- What helps keep bodies healthy; hygiene routines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g6c6bba96e6_0_34"/>
          <p:cNvGraphicFramePr/>
          <p:nvPr/>
        </p:nvGraphicFramePr>
        <p:xfrm>
          <a:off x="25" y="-72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{8946044D-384E-4F57-80CD-FEBA45A1AAE1}</a:tableStyleId>
              </a:tblPr>
              <a:tblGrid>
                <a:gridCol w="675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8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sng" strike="noStrike" cap="none"/>
                    </a:p>
                  </a:txBody>
                  <a:tcPr marL="91425" marR="91425" marT="91425" marB="91425"/>
                </a:tc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1" u="sng" strike="noStrike" cap="none"/>
                        <a:t>Year 2</a:t>
                      </a:r>
                      <a:endParaRPr sz="1400" b="1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Term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Autumn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Spring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Summer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Health and wellbeing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Relationships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Wider world 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sng" strike="noStrike" cap="none">
                          <a:solidFill>
                            <a:schemeClr val="dk1"/>
                          </a:solidFill>
                        </a:rPr>
                        <a:t>Topic</a:t>
                      </a: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Growing and changing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Safe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Feelings and emotions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Healthy relationships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Valuing difference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solidFill>
                            <a:schemeClr val="dk1"/>
                          </a:solidFill>
                        </a:rPr>
                        <a:t>Rights and responsibilities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Recognising what they are good at; setting goals. Growing; changing and being more independent; correct names for body parts.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safe in different situations; how to ask for help if they are worried about something; privacy in different contexts.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Behaviour; bodies and feelings can be hurt</a:t>
                      </a:r>
                      <a:r>
                        <a:rPr lang="en-GB"/>
                        <a:t>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Listening to others and playing cooperatively; appropriate and inappropriate touch; teasing and bullying. Managing </a:t>
                      </a:r>
                      <a:r>
                        <a:rPr lang="en-GB"/>
                        <a:t>conflict</a:t>
                      </a:r>
                      <a:r>
                        <a:rPr lang="en-GB" sz="1400" u="none" strike="noStrike" cap="none"/>
                        <a:t>.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Respecting similarities and differences in others; sharing views and ideas. Div</a:t>
                      </a:r>
                      <a:r>
                        <a:rPr lang="en-GB"/>
                        <a:t>erse families (divorce, who lives at home)</a:t>
                      </a:r>
                      <a:r>
                        <a:rPr lang="en-GB" sz="1400" u="none" strike="noStrike" cap="none"/>
                        <a:t> 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respecting their own and others’ needs; people who work in the community; getting help in emergencies 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6" name="Google Shape;96;g6c6bba96e6_0_34"/>
          <p:cNvSpPr txBox="1"/>
          <p:nvPr/>
        </p:nvSpPr>
        <p:spPr>
          <a:xfrm>
            <a:off x="168925" y="4662475"/>
            <a:ext cx="87837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Maths- Where money comes from; saving and spending money; making choices; keeping track of money spent/saved.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Science- Healthy choices; different feelings; managing feelings.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1" name="Google Shape;101;g6c6bba96e6_0_46"/>
          <p:cNvGraphicFramePr/>
          <p:nvPr/>
        </p:nvGraphicFramePr>
        <p:xfrm>
          <a:off x="25" y="-72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{8946044D-384E-4F57-80CD-FEBA45A1AAE1}</a:tableStyleId>
              </a:tblPr>
              <a:tblGrid>
                <a:gridCol w="69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8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sng" strike="noStrike" cap="none"/>
                    </a:p>
                  </a:txBody>
                  <a:tcPr marL="91425" marR="91425" marT="91425" marB="91425"/>
                </a:tc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1" u="sng" strike="noStrike" cap="none"/>
                        <a:t>Year 3</a:t>
                      </a:r>
                      <a:endParaRPr sz="1400" b="1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Term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Autumn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Spring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Summer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Health and wellbeing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Relationships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Wider world 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sng" strike="noStrike" cap="none">
                          <a:solidFill>
                            <a:schemeClr val="dk1"/>
                          </a:solidFill>
                        </a:rPr>
                        <a:t>Topic</a:t>
                      </a: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Growing and changing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Safe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Feelings and emotions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Healthy relationships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Valuing difference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solidFill>
                            <a:schemeClr val="dk1"/>
                          </a:solidFill>
                        </a:rPr>
                        <a:t>Rights and responsibilities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Recognising what they are good at; setting goals. Describing feelings; conflicting feelings and how to manage feelings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School rules on health and safety; basic emergency aid; people who help them stay healthy and safe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Recognising feelings in others; responding to how others are feeling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Positive; healthy relationships and friendships; maintaining friendship; actions affect ourselves and others; working collaboratively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Recognising and responding to bullying. Develop sel</a:t>
                      </a:r>
                      <a:r>
                        <a:rPr lang="en-GB"/>
                        <a:t>f respect and empathy for others.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Discuss and debate health and wellbeing issues. Being a part of the community and who works in the community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" name="Google Shape;102;g6c6bba96e6_0_46"/>
          <p:cNvSpPr txBox="1"/>
          <p:nvPr/>
        </p:nvSpPr>
        <p:spPr>
          <a:xfrm>
            <a:off x="168925" y="5050600"/>
            <a:ext cx="8310600" cy="14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Maths- Enterprise; what it means; developing skills in enterprise (CROSS YEARGROUP PROJECT WITH YEAR 6).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Science- What makes a balanced diet; opportunities for making own choices with food; what influences their food choices; habits.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g6c6bba96e6_0_42"/>
          <p:cNvGraphicFramePr/>
          <p:nvPr/>
        </p:nvGraphicFramePr>
        <p:xfrm>
          <a:off x="25" y="-72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{8946044D-384E-4F57-80CD-FEBA45A1AAE1}</a:tableStyleId>
              </a:tblPr>
              <a:tblGrid>
                <a:gridCol w="658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8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sng" strike="noStrike" cap="none"/>
                    </a:p>
                  </a:txBody>
                  <a:tcPr marL="91425" marR="91425" marT="91425" marB="91425"/>
                </a:tc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1" u="sng" strike="noStrike" cap="none"/>
                        <a:t>Year 4</a:t>
                      </a:r>
                      <a:endParaRPr sz="1400" b="1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Term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Autumn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Spring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Summer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Health and wellbeing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Relationships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Wider world 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sng" strike="noStrike" cap="none">
                          <a:solidFill>
                            <a:schemeClr val="dk1"/>
                          </a:solidFill>
                        </a:rPr>
                        <a:t>Topic</a:t>
                      </a: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Growing and changing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Safe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Feelings and emotions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Healthy relationships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Valuing difference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solidFill>
                            <a:schemeClr val="dk1"/>
                          </a:solidFill>
                        </a:rPr>
                        <a:t>Rights and responsibilities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Recognising what they are good at; setting goals. Changes that happen in life and feelings associated with change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How to keep safe in local area and online; people who help them stay healthy and safe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something confidential or secret; when to break a confidence; recognise and manage dares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Acceptable and unacceptable physical contact; solving disputes and conflicts amongst peers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Listen and respond effectively to people; share points of view. </a:t>
                      </a:r>
                      <a:r>
                        <a:rPr lang="en-GB">
                          <a:solidFill>
                            <a:schemeClr val="dk1"/>
                          </a:solidFill>
                        </a:rPr>
                        <a:t>Discuss disabilities.</a:t>
                      </a:r>
                      <a:r>
                        <a:rPr lang="en-GB" sz="1400" u="none" strike="noStrike" cap="none"/>
                        <a:t>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Discuss and debate health and wellbeing issues. Appreciating difference and diversity in the UK and around the world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8" name="Google Shape;108;g6c6bba96e6_0_42"/>
          <p:cNvSpPr txBox="1"/>
          <p:nvPr/>
        </p:nvSpPr>
        <p:spPr>
          <a:xfrm>
            <a:off x="185800" y="4864800"/>
            <a:ext cx="8817300" cy="174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2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Maths- Role of money; managing money (saving and budgeting); what is meant by interest and loan.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95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Science- What makes a balanced lifestyle and making choices; drugs common to everyday life; hygiene and germs.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95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" name="Google Shape;113;g6c6bba96e6_0_38"/>
          <p:cNvGraphicFramePr/>
          <p:nvPr/>
        </p:nvGraphicFramePr>
        <p:xfrm>
          <a:off x="25" y="-72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{8946044D-384E-4F57-80CD-FEBA45A1AAE1}</a:tableStyleId>
              </a:tblPr>
              <a:tblGrid>
                <a:gridCol w="692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8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sng" strike="noStrike" cap="none"/>
                    </a:p>
                  </a:txBody>
                  <a:tcPr marL="91425" marR="91425" marT="91425" marB="91425"/>
                </a:tc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1" u="sng" strike="noStrike" cap="none"/>
                        <a:t>Year 5</a:t>
                      </a:r>
                      <a:endParaRPr sz="1400" b="1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Term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Autumn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Spring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Summer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Health and wellbeing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Relationships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Wider world 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sng" strike="noStrike" cap="none">
                          <a:solidFill>
                            <a:schemeClr val="dk1"/>
                          </a:solidFill>
                        </a:rPr>
                        <a:t>Topic</a:t>
                      </a: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Growing and changing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Safe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Feelings and emotions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Healthy relationships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Valuing difference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solidFill>
                            <a:schemeClr val="dk1"/>
                          </a:solidFill>
                        </a:rPr>
                        <a:t>Rights and responsibilities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7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Intensity of feelings; managing complex feelings. Coping with change and transition; bereavement and grief. </a:t>
                      </a:r>
                      <a:r>
                        <a:rPr lang="en-GB"/>
                        <a:t>C</a:t>
                      </a:r>
                      <a:r>
                        <a:rPr lang="en-GB" sz="1400" u="none" strike="noStrike" cap="none"/>
                        <a:t>hanges at puberty.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Strategies for managing personal safety in the local environment; online safety; including sharing images; mobile phone safety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Responding to feelings in others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Actions have consequences of actions; working collaboratively; negotiation and compromise; giving feedback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Listening to others; raise concerns and challenge</a:t>
                      </a:r>
                      <a:r>
                        <a:rPr lang="en-GB"/>
                        <a:t>. Inclusivity of difference ( ethnicity, culture, faith, belief)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Discuss and debate health and wellbeing issues. Rules and laws;anti-social behaviour; respecting differences.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4" name="Google Shape;114;g6c6bba96e6_0_38"/>
          <p:cNvSpPr txBox="1"/>
          <p:nvPr/>
        </p:nvSpPr>
        <p:spPr>
          <a:xfrm>
            <a:off x="0" y="5489775"/>
            <a:ext cx="8868000" cy="12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Maths- Importance of finance in people’s lives; being a critical consumer; looking after money; interest; loan; debt management of money; tax.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Science- What positively and negatively affects health and wellbeing; making informed choices; benefits of a balanced diet; different influences on food; skills to make choices..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Google Shape;119;g6c6bba96e6_0_30"/>
          <p:cNvGraphicFramePr/>
          <p:nvPr/>
        </p:nvGraphicFramePr>
        <p:xfrm>
          <a:off x="25" y="-721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{8946044D-384E-4F57-80CD-FEBA45A1AAE1}</a:tableStyleId>
              </a:tblPr>
              <a:tblGrid>
                <a:gridCol w="70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3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3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483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0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sng" strike="noStrike" cap="none"/>
                    </a:p>
                  </a:txBody>
                  <a:tcPr marL="91425" marR="91425" marT="91425" marB="91425"/>
                </a:tc>
                <a:tc gridSpan="6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b="1" u="sng" strike="noStrike" cap="none"/>
                        <a:t>Year 6</a:t>
                      </a:r>
                      <a:endParaRPr sz="1400" b="1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Term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Autumn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Spring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Summer</a:t>
                      </a:r>
                      <a:endParaRPr sz="1400" u="sng" strike="noStrike" cap="none"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sng" strike="noStrike" cap="none"/>
                    </a:p>
                  </a:txBody>
                  <a:tcPr marL="91425" marR="91425" marT="91425" marB="91425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Health and wellbeing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Relationships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sng" strike="noStrike" cap="none"/>
                        <a:t>Wider world </a:t>
                      </a:r>
                      <a:endParaRPr sz="1400" u="sng" strike="noStrike" cap="none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400" u="sng" strike="noStrike" cap="none">
                          <a:solidFill>
                            <a:schemeClr val="dk1"/>
                          </a:solidFill>
                        </a:rPr>
                        <a:t>Topic</a:t>
                      </a: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Growing and changing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Keeping Safe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Feelings and emotions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Healthy relationships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Valuing difference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>
                          <a:solidFill>
                            <a:schemeClr val="dk1"/>
                          </a:solidFill>
                        </a:rPr>
                        <a:t>Rights and responsibilities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9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human reproduction; roles and responsibilities of parents</a:t>
                      </a:r>
                      <a:r>
                        <a:rPr lang="en-GB"/>
                        <a:t>. Preventing unwanted pregnancy (contraception).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Independence; increased responsibility; keeping safe; influences on behaviour; resisting pressure; rights to protect their body. Where to get advice/ help.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Confidentiality and when to break a confidence; managing dares 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Recognising when relationships are healthy/ unhealthy (forced marriage). Acceptable and unacceptable physical touch (avoiding abuse)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What makes people the same or different; recognising and challenging stereotypes; discrimination and bullying</a:t>
                      </a:r>
                      <a:r>
                        <a:rPr lang="en-GB"/>
                        <a:t>. Inclusivity of difference: LGBT, sexual orientation, gender identity.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GB" sz="1400" u="none" strike="noStrike" cap="none"/>
                        <a:t>Human rights; the rights of child; cultural practices and British law. Being critical of what is in the media .</a:t>
                      </a:r>
                      <a:endParaRPr sz="1400" u="none" strike="noStrike" cap="none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0" name="Google Shape;120;g6c6bba96e6_0_30"/>
          <p:cNvSpPr txBox="1"/>
          <p:nvPr/>
        </p:nvSpPr>
        <p:spPr>
          <a:xfrm>
            <a:off x="25" y="5669425"/>
            <a:ext cx="9144000" cy="11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295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Maths- Enterprise; setting up an enterprise (CROSS YEARGROUP PROJECT WITH YEAR 3).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95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Science- 6 Images in the media and reality; how this can affect how people feel; risks and effects of drugs (could do this during Animals incl humans or Evolution and how body image/ social media has evolved).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295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1704</Words>
  <Application>Microsoft Office PowerPoint</Application>
  <PresentationFormat>On-screen Show (4:3)</PresentationFormat>
  <Paragraphs>199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Owen Grant</cp:lastModifiedBy>
  <cp:revision>1</cp:revision>
  <dcterms:created xsi:type="dcterms:W3CDTF">2019-07-17T08:18:06Z</dcterms:created>
  <dcterms:modified xsi:type="dcterms:W3CDTF">2020-04-16T16:04:21Z</dcterms:modified>
</cp:coreProperties>
</file>